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274" r:id="rId3"/>
    <p:sldId id="278" r:id="rId4"/>
    <p:sldId id="264" r:id="rId5"/>
    <p:sldId id="268" r:id="rId6"/>
    <p:sldId id="272" r:id="rId7"/>
    <p:sldId id="273" r:id="rId8"/>
    <p:sldId id="279" r:id="rId9"/>
    <p:sldId id="280" r:id="rId10"/>
    <p:sldId id="276" r:id="rId11"/>
    <p:sldId id="284" r:id="rId12"/>
    <p:sldId id="282" r:id="rId13"/>
    <p:sldId id="283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F9A13-AFC7-A941-A28D-BD30E702847F}" v="549" dt="2023-12-08T00:20:34.534"/>
    <p1510:client id="{6F8FA97E-0EA0-B6A2-DFD7-89BE89A63A87}" v="75" dt="2023-12-07T21:23:19.421"/>
    <p1510:client id="{A3BDD5D1-E72D-B471-D159-A48DBBA81594}" v="16" dt="2023-12-07T17:47:43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1"/>
    <p:restoredTop sz="94640"/>
  </p:normalViewPr>
  <p:slideViewPr>
    <p:cSldViewPr snapToGrid="0">
      <p:cViewPr varScale="1">
        <p:scale>
          <a:sx n="107" d="100"/>
          <a:sy n="107" d="100"/>
        </p:scale>
        <p:origin x="1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2A7A1-C9E2-4CB1-AFD9-D559632A5E83}" type="datetimeFigureOut"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52D96-DE9B-4B31-9FA4-FB35285A19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6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52D96-DE9B-4B31-9FA4-FB35285A1957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9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52D96-DE9B-4B31-9FA4-FB35285A1957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427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3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5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5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9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86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0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85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3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ta as the new currency: Three keys to CMO success in 2017">
            <a:extLst>
              <a:ext uri="{FF2B5EF4-FFF2-40B4-BE49-F238E27FC236}">
                <a16:creationId xmlns:a16="http://schemas.microsoft.com/office/drawing/2014/main" id="{39C6BD31-C44C-A201-D6B6-7EC6A76AA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7CC74-AD2B-A2CC-FD95-8E0D1F3EC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1" y="3428999"/>
            <a:ext cx="5662019" cy="1085491"/>
          </a:xfrm>
          <a:noFill/>
        </p:spPr>
        <p:txBody>
          <a:bodyPr anchor="b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  <a:latin typeface="PT Mono" panose="02060509020205020204" pitchFamily="49" charset="77"/>
              </a:rPr>
              <a:t>Audit Fraud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6B60-8F52-CA27-C5D4-4536C4BFB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6857" y="4514492"/>
            <a:ext cx="8940799" cy="753372"/>
          </a:xfrm>
          <a:noFill/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PT Mono"/>
                <a:cs typeface="October Condensed Devanagari" pitchFamily="2" charset="77"/>
              </a:rPr>
              <a:t>Samuel Chadick, Rebeca Duron, Samantha Friday, Elizabeth Monks, Adam Rodriguez, Jessica Rodriguez, Sachi Wijeratne  </a:t>
            </a:r>
            <a:endParaRPr lang="en-US">
              <a:solidFill>
                <a:srgbClr val="FFFFFF"/>
              </a:solidFill>
              <a:latin typeface="PT Mono" panose="02060509020205020204" pitchFamily="49" charset="77"/>
              <a:cs typeface="October Condensed Devanagar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856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IT Can Improve Enterprise Fraud Prevention | NVIDIA Technical Blog">
            <a:extLst>
              <a:ext uri="{FF2B5EF4-FFF2-40B4-BE49-F238E27FC236}">
                <a16:creationId xmlns:a16="http://schemas.microsoft.com/office/drawing/2014/main" id="{661A66AF-DFD9-F4AB-2CBA-0072A26B5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884F94-8A72-91AB-9826-2FE70625927E}"/>
              </a:ext>
            </a:extLst>
          </p:cNvPr>
          <p:cNvSpPr txBox="1"/>
          <p:nvPr/>
        </p:nvSpPr>
        <p:spPr>
          <a:xfrm>
            <a:off x="940905" y="5353878"/>
            <a:ext cx="716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PT Mono" panose="02060509020205020204" pitchFamily="49" charset="77"/>
              </a:rPr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267914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7B58-5E6F-5E69-880E-8B8EFC646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6155" y="2837633"/>
            <a:ext cx="9312066" cy="403572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b="1">
                <a:effectLst/>
                <a:latin typeface="PT Mono" panose="02060509020205020204" pitchFamily="49" charset="77"/>
              </a:rPr>
              <a:t>Model Selection: </a:t>
            </a:r>
            <a:r>
              <a:rPr lang="en-US" sz="6400">
                <a:effectLst/>
                <a:latin typeface="PT Mono" panose="02060509020205020204" pitchFamily="49" charset="77"/>
              </a:rPr>
              <a:t>Chose k-nearest neighbors for predicting fraud risk.</a:t>
            </a:r>
          </a:p>
          <a:p>
            <a:pPr marL="0" indent="0">
              <a:buNone/>
            </a:pPr>
            <a:r>
              <a:rPr lang="en-US" sz="6400" b="1">
                <a:effectLst/>
                <a:latin typeface="PT Mono" panose="02060509020205020204" pitchFamily="49" charset="77"/>
              </a:rPr>
              <a:t>Optimal k-Value:</a:t>
            </a:r>
            <a:endParaRPr lang="en-US" sz="6400">
              <a:effectLst/>
              <a:latin typeface="PT Mono" panose="02060509020205020204" pitchFamily="49" charset="77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6400">
                <a:effectLst/>
                <a:latin typeface="PT Mono" panose="02060509020205020204" pitchFamily="49" charset="77"/>
              </a:rPr>
              <a:t>Determined optimal k-value through trial-and-error.</a:t>
            </a:r>
          </a:p>
          <a:p>
            <a:pPr lvl="1">
              <a:buFont typeface="Wingdings" pitchFamily="2" charset="2"/>
              <a:buChar char="§"/>
            </a:pPr>
            <a:r>
              <a:rPr lang="en-US" sz="6400">
                <a:effectLst/>
                <a:latin typeface="PT Mono" panose="02060509020205020204" pitchFamily="49" charset="77"/>
              </a:rPr>
              <a:t>Selected k = 5 for the model.</a:t>
            </a:r>
          </a:p>
          <a:p>
            <a:pPr marL="0" indent="0">
              <a:buNone/>
            </a:pPr>
            <a:r>
              <a:rPr lang="en-US" sz="6400" b="1">
                <a:effectLst/>
                <a:latin typeface="PT Mono" panose="02060509020205020204" pitchFamily="49" charset="77"/>
              </a:rPr>
              <a:t>Performance Metrics:</a:t>
            </a:r>
            <a:endParaRPr lang="en-US" sz="6400">
              <a:effectLst/>
              <a:latin typeface="PT Mono" panose="02060509020205020204" pitchFamily="49" charset="77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6400">
                <a:effectLst/>
                <a:latin typeface="PT Mono" panose="02060509020205020204" pitchFamily="49" charset="77"/>
              </a:rPr>
              <a:t>Accuracy Score: 92.87%</a:t>
            </a:r>
          </a:p>
          <a:p>
            <a:pPr lvl="1">
              <a:buFont typeface="Wingdings" pitchFamily="2" charset="2"/>
              <a:buChar char="§"/>
            </a:pPr>
            <a:r>
              <a:rPr lang="en-US" sz="6400">
                <a:effectLst/>
                <a:latin typeface="PT Mono" panose="02060509020205020204" pitchFamily="49" charset="77"/>
              </a:rPr>
              <a:t>Recall Score: 84.62%</a:t>
            </a:r>
          </a:p>
          <a:p>
            <a:pPr lvl="1">
              <a:buFont typeface="Wingdings" pitchFamily="2" charset="2"/>
              <a:buChar char="§"/>
            </a:pPr>
            <a:r>
              <a:rPr lang="en-US" sz="6400">
                <a:effectLst/>
                <a:latin typeface="PT Mono" panose="02060509020205020204" pitchFamily="49" charset="77"/>
              </a:rPr>
              <a:t>AUC Score: 0.957</a:t>
            </a:r>
          </a:p>
          <a:p>
            <a:pPr marL="0" indent="0">
              <a:buNone/>
            </a:pPr>
            <a:r>
              <a:rPr lang="en-US" sz="6400" b="1">
                <a:effectLst/>
                <a:latin typeface="PT Mono" panose="02060509020205020204" pitchFamily="49" charset="77"/>
              </a:rPr>
              <a:t>Model Comparison: </a:t>
            </a:r>
            <a:r>
              <a:rPr lang="en-US" sz="6400">
                <a:effectLst/>
                <a:latin typeface="PT Mono" panose="02060509020205020204" pitchFamily="49" charset="77"/>
              </a:rPr>
              <a:t>Among three models created, k-NN performed the poorest.</a:t>
            </a:r>
          </a:p>
          <a:p>
            <a:pPr marL="0" indent="0">
              <a:buNone/>
            </a:pPr>
            <a:endParaRPr lang="en-US" b="1">
              <a:latin typeface="PT Mono" panose="02060509020205020204" pitchFamily="49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0B72A-06CB-1EF0-64B5-EFFC385C855F}"/>
              </a:ext>
            </a:extLst>
          </p:cNvPr>
          <p:cNvSpPr/>
          <p:nvPr/>
        </p:nvSpPr>
        <p:spPr>
          <a:xfrm>
            <a:off x="0" y="-19050"/>
            <a:ext cx="12192000" cy="9541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2978-B875-D83F-1655-7A9015DB9174}"/>
              </a:ext>
            </a:extLst>
          </p:cNvPr>
          <p:cNvSpPr txBox="1"/>
          <p:nvPr/>
        </p:nvSpPr>
        <p:spPr>
          <a:xfrm>
            <a:off x="133350" y="196231"/>
            <a:ext cx="1205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PT Mono" panose="02060509020205020204" pitchFamily="49" charset="77"/>
              </a:rPr>
              <a:t>K-NEAREST NEIGHBORS CLASSIFICATION MODEL EVALUATION</a:t>
            </a:r>
            <a:br>
              <a:rPr lang="en-US" sz="2800" b="1">
                <a:solidFill>
                  <a:schemeClr val="bg1"/>
                </a:solidFill>
                <a:latin typeface="PT Mono" panose="02060509020205020204" pitchFamily="49" charset="77"/>
              </a:rPr>
            </a:b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DFDC2D7-5222-4A22-4DBE-ACF5FD4B9C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63" y="1102641"/>
            <a:ext cx="9054873" cy="17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3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7B58-5E6F-5E69-880E-8B8EFC646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760" y="1331268"/>
            <a:ext cx="5147247" cy="521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Model Selection: </a:t>
            </a:r>
            <a:r>
              <a:rPr lang="en-US">
                <a:latin typeface="PT Mono" panose="02060509020205020204" pitchFamily="49" charset="77"/>
              </a:rPr>
              <a:t>Chose logistic regression for binary target variable.</a:t>
            </a:r>
          </a:p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Performance Metrics: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Accuracy: 99.57%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Recall: 100.00%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AUC: 1.000</a:t>
            </a:r>
          </a:p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Confusion Matrix: </a:t>
            </a:r>
            <a:r>
              <a:rPr lang="en-US">
                <a:latin typeface="PT Mono" panose="02060509020205020204" pitchFamily="49" charset="77"/>
              </a:rPr>
              <a:t>Only one error: false positive for fraud risk.</a:t>
            </a:r>
          </a:p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Summary: </a:t>
            </a:r>
            <a:r>
              <a:rPr lang="en-US">
                <a:latin typeface="PT Mono" panose="02060509020205020204" pitchFamily="49" charset="77"/>
              </a:rPr>
              <a:t>Logistic regression excelled in predicting fraud risk classes.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0B72A-06CB-1EF0-64B5-EFFC385C855F}"/>
              </a:ext>
            </a:extLst>
          </p:cNvPr>
          <p:cNvSpPr/>
          <p:nvPr/>
        </p:nvSpPr>
        <p:spPr>
          <a:xfrm>
            <a:off x="0" y="-19050"/>
            <a:ext cx="12192000" cy="11189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2978-B875-D83F-1655-7A9015DB9174}"/>
              </a:ext>
            </a:extLst>
          </p:cNvPr>
          <p:cNvSpPr txBox="1"/>
          <p:nvPr/>
        </p:nvSpPr>
        <p:spPr>
          <a:xfrm>
            <a:off x="0" y="62806"/>
            <a:ext cx="12191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PT Mono" panose="02060509020205020204" pitchFamily="49" charset="77"/>
              </a:rPr>
              <a:t>LOGISTIC REGRESSION MODEL: SUPERIOR PERFORMANCE IN FRUAD RISK PREDICTION</a:t>
            </a:r>
            <a:br>
              <a:rPr lang="en-US" sz="2800" b="1">
                <a:solidFill>
                  <a:schemeClr val="bg1"/>
                </a:solidFill>
                <a:latin typeface="PT Mono" panose="02060509020205020204" pitchFamily="49" charset="77"/>
              </a:rPr>
            </a:b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04CA5-5A36-D067-41AB-8E16CFB64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625801"/>
            <a:ext cx="6157453" cy="1235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77E6C-577D-BBA0-A8BA-85357BEDE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070435"/>
            <a:ext cx="6034546" cy="3511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8B647-93D9-B466-E1C9-6CF81C20A8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07028"/>
            <a:ext cx="6157454" cy="11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27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7B58-5E6F-5E69-880E-8B8EFC646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760" y="1104110"/>
            <a:ext cx="5147247" cy="555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Model Selection: </a:t>
            </a:r>
            <a:r>
              <a:rPr lang="en-US">
                <a:latin typeface="PT Mono" panose="02060509020205020204" pitchFamily="49" charset="77"/>
              </a:rPr>
              <a:t>Chose random forest for superior classification over single decision trees.</a:t>
            </a:r>
          </a:p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Tuning: </a:t>
            </a:r>
            <a:r>
              <a:rPr lang="en-US">
                <a:latin typeface="PT Mono" panose="02060509020205020204" pitchFamily="49" charset="77"/>
              </a:rPr>
              <a:t>Optimal model achieved through trial-and-error.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/>
              </a:rPr>
              <a:t>Criteria: Accuracy 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Number of Trees: 50</a:t>
            </a:r>
          </a:p>
          <a:p>
            <a:pPr marL="0" indent="0">
              <a:buNone/>
            </a:pPr>
            <a:r>
              <a:rPr lang="en-US" b="1">
                <a:latin typeface="PT Mono"/>
              </a:rPr>
              <a:t>Performance Metrics: </a:t>
            </a:r>
            <a:endParaRPr lang="en-US" b="1">
              <a:latin typeface="PT Mono" panose="02060509020205020204" pitchFamily="49" charset="77"/>
            </a:endParaRP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Accuracy: 98.71%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Recall: 98.90%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AUC: 0.999</a:t>
            </a:r>
          </a:p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Comparison: </a:t>
            </a:r>
            <a:r>
              <a:rPr lang="en-US">
                <a:latin typeface="PT Mono" panose="02060509020205020204" pitchFamily="49" charset="77"/>
              </a:rPr>
              <a:t>Outperformed k-NN, slightly below logistic regression.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0B72A-06CB-1EF0-64B5-EFFC385C855F}"/>
              </a:ext>
            </a:extLst>
          </p:cNvPr>
          <p:cNvSpPr/>
          <p:nvPr/>
        </p:nvSpPr>
        <p:spPr>
          <a:xfrm>
            <a:off x="0" y="-19050"/>
            <a:ext cx="12192000" cy="9541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2978-B875-D83F-1655-7A9015DB9174}"/>
              </a:ext>
            </a:extLst>
          </p:cNvPr>
          <p:cNvSpPr txBox="1"/>
          <p:nvPr/>
        </p:nvSpPr>
        <p:spPr>
          <a:xfrm>
            <a:off x="133350" y="190500"/>
            <a:ext cx="1205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PT Mono" panose="02060509020205020204" pitchFamily="49" charset="77"/>
              </a:rPr>
              <a:t>RANDOM FOREST MODEL: ROPBUST CLASSIFICATION PERFORMANCE </a:t>
            </a:r>
            <a:br>
              <a:rPr lang="en-US" sz="2800" b="1">
                <a:solidFill>
                  <a:schemeClr val="bg1"/>
                </a:solidFill>
                <a:latin typeface="PT Mono" panose="02060509020205020204" pitchFamily="49" charset="77"/>
              </a:rPr>
            </a:b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C60989-A59E-93DF-BC95-B9F4D1CEC2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0747"/>
            <a:ext cx="6229350" cy="122582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A18A7D-505C-12A2-1834-2F41ADDA6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3723"/>
            <a:ext cx="6096000" cy="3601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18101-77DA-97C7-25AD-A3564DD819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15025"/>
            <a:ext cx="6096000" cy="12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Title 1">
            <a:extLst>
              <a:ext uri="{FF2B5EF4-FFF2-40B4-BE49-F238E27FC236}">
                <a16:creationId xmlns:a16="http://schemas.microsoft.com/office/drawing/2014/main" id="{C3593A3F-E735-77A3-8300-AE62B0AFB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572" y="306940"/>
            <a:ext cx="3867376" cy="1013688"/>
          </a:xfrm>
        </p:spPr>
        <p:txBody>
          <a:bodyPr tIns="182880" bIns="182880" anchor="ctr">
            <a:normAutofit/>
          </a:bodyPr>
          <a:lstStyle/>
          <a:p>
            <a:r>
              <a:rPr lang="en-US" sz="2800" b="1" dirty="0">
                <a:latin typeface="PT Mono" panose="02060509020205020204" pitchFamily="49" charset="77"/>
              </a:rPr>
              <a:t>Conclusion</a:t>
            </a:r>
          </a:p>
        </p:txBody>
      </p:sp>
      <p:pic>
        <p:nvPicPr>
          <p:cNvPr id="8194" name="Picture 2" descr="7 Signs of Internal Bank Fraud - SQN Banking Systems">
            <a:extLst>
              <a:ext uri="{FF2B5EF4-FFF2-40B4-BE49-F238E27FC236}">
                <a16:creationId xmlns:a16="http://schemas.microsoft.com/office/drawing/2014/main" id="{8C411731-47C6-6BC4-052D-F07153510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7" r="3339" b="-1"/>
          <a:stretch/>
        </p:blipFill>
        <p:spPr bwMode="auto">
          <a:xfrm>
            <a:off x="6096000" y="10"/>
            <a:ext cx="6096001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DAD2B73-C86A-D152-2A6D-0C720AD43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572" y="1320628"/>
            <a:ext cx="5311862" cy="4894539"/>
          </a:xfrm>
        </p:spPr>
        <p:txBody>
          <a:bodyPr anchor="b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b="1" dirty="0">
              <a:latin typeface="PT Mono" panose="02060509020205020204" pitchFamily="49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PT Mono" panose="02060509020205020204" pitchFamily="49" charset="77"/>
              </a:rPr>
              <a:t>Objective: </a:t>
            </a:r>
            <a:r>
              <a:rPr lang="en-US" dirty="0">
                <a:latin typeface="PT Mono" panose="02060509020205020204" pitchFamily="49" charset="77"/>
              </a:rPr>
              <a:t>Optimize auditor time for fraud risk assessment.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PT Mono" panose="02060509020205020204" pitchFamily="49" charset="77"/>
              </a:rPr>
              <a:t>Key indicators: </a:t>
            </a:r>
            <a:r>
              <a:rPr lang="en-US" dirty="0">
                <a:latin typeface="PT Mono" panose="02060509020205020204" pitchFamily="49" charset="77"/>
              </a:rPr>
              <a:t>district/sector scores, spending discrepancies, and large missed statement values.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PT Mono" panose="02060509020205020204" pitchFamily="49" charset="77"/>
              </a:rPr>
              <a:t>Best Model: </a:t>
            </a:r>
            <a:r>
              <a:rPr lang="en-US" dirty="0">
                <a:latin typeface="PT Mono" panose="02060509020205020204" pitchFamily="49" charset="77"/>
              </a:rPr>
              <a:t>Logistic regression excelled in accuracy, recall, and AUC.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PT Mono" panose="02060509020205020204" pitchFamily="49" charset="77"/>
              </a:rPr>
              <a:t>Recommendation: </a:t>
            </a:r>
            <a:r>
              <a:rPr lang="en-US" dirty="0">
                <a:latin typeface="PT Mono" panose="02060509020205020204" pitchFamily="49" charset="77"/>
              </a:rPr>
              <a:t>Implement logistic regression for efficient fraud risk predictions.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PT Mono" panose="02060509020205020204" pitchFamily="49" charset="77"/>
              </a:rPr>
              <a:t>Outcome: </a:t>
            </a:r>
            <a:r>
              <a:rPr lang="en-US" dirty="0">
                <a:latin typeface="PT Mono" panose="02060509020205020204" pitchFamily="49" charset="77"/>
              </a:rPr>
              <a:t>Streamline auditing with a data-driven approach, focusing on identified risk factors.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4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You Talk A Good Game on Fraud, But Are You DataWalking It Matey? -">
            <a:extLst>
              <a:ext uri="{FF2B5EF4-FFF2-40B4-BE49-F238E27FC236}">
                <a16:creationId xmlns:a16="http://schemas.microsoft.com/office/drawing/2014/main" id="{4FA806E9-CC21-13A8-028F-1BD5D0C9A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/>
        </p:blipFill>
        <p:spPr bwMode="auto">
          <a:xfrm>
            <a:off x="21" y="0"/>
            <a:ext cx="12191979" cy="68579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223" name="Title 5">
            <a:extLst>
              <a:ext uri="{FF2B5EF4-FFF2-40B4-BE49-F238E27FC236}">
                <a16:creationId xmlns:a16="http://schemas.microsoft.com/office/drawing/2014/main" id="{266CF8CB-B6AD-76A0-6E94-1D3B87614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781" y="4757531"/>
            <a:ext cx="8943245" cy="1296225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Mono" panose="02060509020205020204" pitchFamily="49" charset="77"/>
              </a:rPr>
              <a:t>Thank you</a:t>
            </a:r>
            <a:r>
              <a:rPr lang="en-US" sz="5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  <a:endParaRPr lang="en-US" sz="54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6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59DA0-C889-A58C-02E2-3C2A8636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879" y="933450"/>
            <a:ext cx="9610241" cy="499110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PT Mono" panose="02060509020205020204" pitchFamily="49" charset="77"/>
              </a:rPr>
              <a:t>PROBLEM STATEMENT </a:t>
            </a:r>
            <a:endParaRPr lang="en-US" sz="2000" b="1" u="none" strike="noStrike">
              <a:effectLst/>
              <a:latin typeface="PT Mono" panose="02060509020205020204" pitchFamily="49" charset="77"/>
            </a:endParaRPr>
          </a:p>
          <a:p>
            <a:pPr>
              <a:buFont typeface="Wingdings" pitchFamily="2" charset="2"/>
              <a:buChar char="§"/>
            </a:pPr>
            <a:r>
              <a:rPr lang="en-US" b="0" i="0" u="none" strike="noStrike">
                <a:effectLst/>
                <a:latin typeface="PT Mono" panose="02060509020205020204" pitchFamily="49" charset="77"/>
              </a:rPr>
              <a:t>Current audit processes lack effective tools for firm classification based on historical risk factors, impacting accuracy</a:t>
            </a:r>
            <a:r>
              <a:rPr lang="en-US" b="0" i="0" u="none" strike="noStrike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b="0" i="0" u="none" strike="noStrike">
                <a:effectLst/>
                <a:latin typeface="PT Mono" panose="02060509020205020204" pitchFamily="49" charset="77"/>
              </a:rPr>
              <a:t> Implementing automated logistic regression enhances fraud detection, bolstering financial audit reliability</a:t>
            </a:r>
            <a:r>
              <a:rPr lang="en-US" b="0" i="0" u="none" strike="noStrike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0" indent="0">
              <a:buNone/>
            </a:pPr>
            <a:endParaRPr lang="en-US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2000" b="1">
                <a:latin typeface="PT Mono" panose="02060509020205020204" pitchFamily="49" charset="77"/>
              </a:rPr>
              <a:t>ADDRESSING THE PROBLEM</a:t>
            </a:r>
          </a:p>
          <a:p>
            <a:pPr>
              <a:buFont typeface="Wingdings" pitchFamily="2" charset="2"/>
              <a:buChar char="§"/>
            </a:pPr>
            <a:r>
              <a:rPr lang="en-US" b="0" i="0" u="none" strike="noStrike">
                <a:effectLst/>
                <a:latin typeface="PT Mono" panose="02060509020205020204" pitchFamily="49" charset="77"/>
              </a:rPr>
              <a:t>Mitigating audit risk is pivotal for audit agencies, aligning with strategic objectives. Equipping auditors with machine learning models optimizes resource allocation, precisely forecasting high-risk cases for a more focused and efficient audit approach</a:t>
            </a:r>
            <a:r>
              <a:rPr lang="en-US" b="0" i="0" u="none" strike="noStrike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>
              <a:latin typeface="PT Mono" panose="02060509020205020204" pitchFamily="49" charset="77"/>
            </a:endParaRPr>
          </a:p>
          <a:p>
            <a:endParaRPr lang="en-US">
              <a:latin typeface="PT Mono" panose="02060509020205020204" pitchFamily="49" charset="77"/>
            </a:endParaRPr>
          </a:p>
          <a:p>
            <a:endParaRPr lang="en-US">
              <a:latin typeface="PT Mono" panose="02060509020205020204" pitchFamily="49" charset="77"/>
            </a:endParaRPr>
          </a:p>
          <a:p>
            <a:endParaRPr lang="en-US">
              <a:latin typeface="PT Mono" panose="02060509020205020204" pitchFamily="49" charset="77"/>
            </a:endParaRPr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02990646-F80A-2167-46CC-D6864E9ED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4920" y="4640578"/>
            <a:ext cx="2567943" cy="2567943"/>
          </a:xfrm>
          <a:prstGeom prst="rect">
            <a:avLst/>
          </a:prstGeom>
        </p:spPr>
      </p:pic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41DB21A9-AE36-4867-C2CA-3093CEA5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1562" y="5075583"/>
            <a:ext cx="1142824" cy="114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BC02-6EF0-31A4-333F-8BDC9490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875989"/>
            <a:ext cx="9601200" cy="51060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i="0" u="none" strike="noStrike">
                <a:effectLst/>
                <a:latin typeface="PT Mono" panose="02060509020205020204" pitchFamily="49" charset="77"/>
              </a:rPr>
              <a:t>DATA</a:t>
            </a:r>
            <a:r>
              <a:rPr lang="en-US" b="1" i="0" u="none" strike="noStrike">
                <a:effectLst/>
                <a:latin typeface="PT Mono" panose="02060509020205020204" pitchFamily="49" charset="77"/>
              </a:rPr>
              <a:t> </a:t>
            </a:r>
            <a:r>
              <a:rPr lang="en-US" sz="2000" b="1" i="0" u="none" strike="noStrike">
                <a:effectLst/>
                <a:latin typeface="PT Mono" panose="02060509020205020204" pitchFamily="49" charset="77"/>
              </a:rPr>
              <a:t>OVERVIEW</a:t>
            </a:r>
            <a:endParaRPr lang="en-US" b="1" i="0" u="none" strike="noStrike">
              <a:effectLst/>
              <a:latin typeface="PT Mono" panose="02060509020205020204" pitchFamily="49" charset="77"/>
            </a:endParaRP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Dataset consists of 10 rows and 776 columns, capturing financial metrics and risk scores for government firms in India.  </a:t>
            </a:r>
          </a:p>
          <a:p>
            <a:pPr marL="0" indent="0">
              <a:buNone/>
            </a:pPr>
            <a:endParaRPr lang="en-US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2000" b="1">
                <a:latin typeface="PT Mono" panose="02060509020205020204" pitchFamily="49" charset="77"/>
              </a:rPr>
              <a:t>DATA DICTIONARY 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DISTRICT_SCORE: RISK SCORE OF A DISTRICT IN THE LAST 10YEARS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HISTORY: FIRMS’ AVERAGE HISTORICAL LOSS IN THE LAST 10 YEARS</a:t>
            </a:r>
          </a:p>
          <a:p>
            <a:pPr>
              <a:buFont typeface="Wingdings" pitchFamily="2" charset="2"/>
              <a:buChar char="§"/>
            </a:pPr>
            <a:r>
              <a:rPr lang="en-US" b="0" i="0" u="none" strike="noStrike">
                <a:effectLst/>
                <a:latin typeface="PT Mono" panose="02060509020205020204" pitchFamily="49" charset="77"/>
              </a:rPr>
              <a:t>MONEY_VALUE: AUDIT MISSTATEMENT AMOUNT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NUMBER: HISTORICAL DISCREPANCY SCORE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PARA_A: EXPENDITURE DISCREPANCY</a:t>
            </a:r>
          </a:p>
          <a:p>
            <a:pPr>
              <a:buFont typeface="Wingdings" pitchFamily="2" charset="2"/>
              <a:buChar char="§"/>
            </a:pPr>
            <a:r>
              <a:rPr lang="en-US" b="0" i="0" u="none" strike="noStrike">
                <a:effectLst/>
                <a:latin typeface="PT Mono" panose="02060509020205020204" pitchFamily="49" charset="77"/>
              </a:rPr>
              <a:t>PARA_B: EXPENDITURE DISCREPANCY</a:t>
            </a:r>
            <a:endParaRPr lang="en-US">
              <a:latin typeface="PT Mono" panose="02060509020205020204" pitchFamily="49" charset="77"/>
            </a:endParaRPr>
          </a:p>
          <a:p>
            <a:pPr>
              <a:buFont typeface="Wingdings" pitchFamily="2" charset="2"/>
              <a:buChar char="§"/>
            </a:pPr>
            <a:r>
              <a:rPr lang="en-US" b="0" i="0" u="none" strike="noStrike">
                <a:effectLst/>
                <a:latin typeface="PT Mono" panose="02060509020205020204" pitchFamily="49" charset="77"/>
              </a:rPr>
              <a:t>RISK FLAG: 1 = FRAUD, 0 = NO FRAUD RISK</a:t>
            </a:r>
          </a:p>
          <a:p>
            <a:endParaRPr lang="en-US" b="0" i="0" u="none" strike="noStrike">
              <a:effectLst/>
              <a:latin typeface="PT Mono" panose="02060509020205020204" pitchFamily="49" charset="77"/>
            </a:endParaRP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BA1FB-EB60-CF61-A906-45547A48C658}"/>
              </a:ext>
            </a:extLst>
          </p:cNvPr>
          <p:cNvSpPr txBox="1"/>
          <p:nvPr/>
        </p:nvSpPr>
        <p:spPr>
          <a:xfrm>
            <a:off x="11092070" y="13252"/>
            <a:ext cx="127220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1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4 0 2 0 7 0 </a:t>
            </a:r>
            <a:r>
              <a:rPr lang="en-US">
                <a:solidFill>
                  <a:srgbClr val="00B0F0"/>
                </a:solidFill>
                <a:latin typeface="PT Mono" panose="02060509020205020204" pitchFamily="49" charset="77"/>
              </a:rPr>
              <a:t>1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0 5 0 1</a:t>
            </a:r>
          </a:p>
          <a:p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9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3 0 1 0 </a:t>
            </a:r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0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0 </a:t>
            </a:r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8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0 1 0 5 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1 1 0 </a:t>
            </a:r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2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0 1 0 3 </a:t>
            </a:r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0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1 0 4 4 1 0 5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0 1 0 </a:t>
            </a:r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6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0 1 0 0  9 </a:t>
            </a:r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0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1 0 7 0 7 8       0 1 0 8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0 2 0 3   0 </a:t>
            </a:r>
            <a:r>
              <a:rPr lang="en-US">
                <a:solidFill>
                  <a:srgbClr val="00B0F0"/>
                </a:solidFill>
                <a:latin typeface="PT Mono" panose="02060509020205020204" pitchFamily="49" charset="77"/>
              </a:rPr>
              <a:t>7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0       2 1 0     1 0 </a:t>
            </a:r>
          </a:p>
          <a:p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4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6     5</a:t>
            </a:r>
          </a:p>
          <a:p>
            <a:r>
              <a:rPr lang="en-US" b="1">
                <a:solidFill>
                  <a:srgbClr val="00B0F0"/>
                </a:solidFill>
                <a:latin typeface="PT Mono" panose="02060509020205020204" pitchFamily="49" charset="77"/>
              </a:rPr>
              <a:t>6</a:t>
            </a:r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 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38D8F-F38C-98FF-442A-65CD55304219}"/>
              </a:ext>
            </a:extLst>
          </p:cNvPr>
          <p:cNvSpPr txBox="1"/>
          <p:nvPr/>
        </p:nvSpPr>
        <p:spPr>
          <a:xfrm>
            <a:off x="4472610" y="-1"/>
            <a:ext cx="6619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 9 0 8 7 0 1 0 0 0 8 7 </a:t>
            </a:r>
            <a:r>
              <a:rPr lang="en-US" b="1" dirty="0">
                <a:solidFill>
                  <a:srgbClr val="00B0F0"/>
                </a:solidFill>
                <a:latin typeface="PT Mono" panose="02060509020205020204" pitchFamily="49" charset="77"/>
              </a:rPr>
              <a:t>6</a:t>
            </a:r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0 9 0 0 3 0 4 5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0 7 0 0 1 2  9 </a:t>
            </a:r>
            <a:r>
              <a:rPr lang="en-US" b="1" dirty="0">
                <a:solidFill>
                  <a:srgbClr val="00B0F0"/>
                </a:solidFill>
                <a:latin typeface="PT Mono" panose="02060509020205020204" pitchFamily="49" charset="77"/>
              </a:rPr>
              <a:t>8</a:t>
            </a:r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7 6 5 4 6 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   0 8 0 0 1 </a:t>
            </a:r>
            <a:r>
              <a:rPr lang="en-US" b="1" dirty="0">
                <a:solidFill>
                  <a:srgbClr val="00B0F0"/>
                </a:solidFill>
                <a:latin typeface="PT Mono" panose="02060509020205020204" pitchFamily="49" charset="77"/>
              </a:rPr>
              <a:t>0</a:t>
            </a:r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4 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9 2 1 1 6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 4 0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 0 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PT Mono" panose="02060509020205020204" pitchFamily="49" charset="77"/>
              </a:rPr>
              <a:t>2</a:t>
            </a:r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 6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8 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0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PT Mono" panose="02060509020205020204" pitchFamily="49" charset="7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39244-B6FA-DE5F-679F-7D87AE04B516}"/>
              </a:ext>
            </a:extLst>
          </p:cNvPr>
          <p:cNvSpPr txBox="1"/>
          <p:nvPr/>
        </p:nvSpPr>
        <p:spPr>
          <a:xfrm>
            <a:off x="0" y="4549676"/>
            <a:ext cx="364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0 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2 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0 1  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2 0 5 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0 1 0 6 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0 2 0 0 0  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5 0 2 4 0 0 6 0</a:t>
            </a:r>
          </a:p>
          <a:p>
            <a:r>
              <a:rPr lang="en-US">
                <a:solidFill>
                  <a:srgbClr val="0070C0"/>
                </a:solidFill>
                <a:latin typeface="PT Mono" panose="02060509020205020204" pitchFamily="49" charset="77"/>
              </a:rPr>
              <a:t>0 0 0 9 2 0 6 8 0 1 9 0</a:t>
            </a:r>
          </a:p>
        </p:txBody>
      </p:sp>
    </p:spTree>
    <p:extLst>
      <p:ext uri="{BB962C8B-B14F-4D97-AF65-F5344CB8AC3E}">
        <p14:creationId xmlns:p14="http://schemas.microsoft.com/office/powerpoint/2010/main" val="383038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ising Digital Fraud Attacks in Asia Pacific -Asian Wealth Management and  Asian Private Banking">
            <a:extLst>
              <a:ext uri="{FF2B5EF4-FFF2-40B4-BE49-F238E27FC236}">
                <a16:creationId xmlns:a16="http://schemas.microsoft.com/office/drawing/2014/main" id="{25794018-79EF-5C37-CBEB-C184EE0A3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r="3307" b="-1"/>
          <a:stretch/>
        </p:blipFill>
        <p:spPr bwMode="auto">
          <a:xfrm>
            <a:off x="0" y="0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0EBDB-A281-86CF-F319-519D1E31B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73" y="5281536"/>
            <a:ext cx="6974698" cy="91765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PT Mono" panose="02060509020205020204" pitchFamily="49" charset="77"/>
              </a:rPr>
              <a:t>Data Visualization</a:t>
            </a:r>
            <a:r>
              <a:rPr lang="en-US" sz="4000">
                <a:solidFill>
                  <a:srgbClr val="FFFFFF"/>
                </a:solidFill>
                <a:latin typeface="PT Mono" panose="02060509020205020204" pitchFamily="49" charset="77"/>
              </a:rPr>
              <a:t> </a:t>
            </a:r>
          </a:p>
        </p:txBody>
      </p:sp>
      <p:sp>
        <p:nvSpPr>
          <p:cNvPr id="5133" name="Slide Number Placeholder 7">
            <a:extLst>
              <a:ext uri="{FF2B5EF4-FFF2-40B4-BE49-F238E27FC236}">
                <a16:creationId xmlns:a16="http://schemas.microsoft.com/office/drawing/2014/main" id="{1E48ED4B-412F-F39B-CA8C-FBCA2B3F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461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7B58-5E6F-5E69-880E-8B8EFC646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760" y="1447801"/>
            <a:ext cx="5454428" cy="52196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err="1">
                <a:latin typeface="PT Mono" panose="02060509020205020204" pitchFamily="49" charset="77"/>
              </a:rPr>
              <a:t>Para_B</a:t>
            </a:r>
            <a:r>
              <a:rPr lang="en-US" b="1">
                <a:latin typeface="PT Mono" panose="02060509020205020204" pitchFamily="49" charset="77"/>
              </a:rPr>
              <a:t> Average (Audit Fraud Risk 0):</a:t>
            </a:r>
          </a:p>
          <a:p>
            <a:r>
              <a:rPr lang="en-US">
                <a:latin typeface="PT Mono"/>
              </a:rPr>
              <a:t>Discrepancy in planned expenditure: Rs (in crore) with an average score of 0.45</a:t>
            </a:r>
          </a:p>
          <a:p>
            <a:pPr marL="0" indent="0">
              <a:buNone/>
            </a:pPr>
            <a:r>
              <a:rPr lang="en-US" b="1" err="1">
                <a:latin typeface="PT Mono" panose="02060509020205020204" pitchFamily="49" charset="77"/>
              </a:rPr>
              <a:t>Para_B</a:t>
            </a:r>
            <a:r>
              <a:rPr lang="en-US" b="1">
                <a:latin typeface="PT Mono" panose="02060509020205020204" pitchFamily="49" charset="77"/>
              </a:rPr>
              <a:t> Average (Audit Fraud Risk 1):</a:t>
            </a:r>
          </a:p>
          <a:p>
            <a:r>
              <a:rPr lang="en-US">
                <a:latin typeface="PT Mono"/>
              </a:rPr>
              <a:t>Discrepancy in planned expenditure: Rs (in crore) with an average score of 26.79.</a:t>
            </a:r>
          </a:p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Inference:</a:t>
            </a:r>
          </a:p>
          <a:p>
            <a:r>
              <a:rPr lang="en-US">
                <a:latin typeface="PT Mono" panose="02060509020205020204" pitchFamily="49" charset="77"/>
              </a:rPr>
              <a:t>Report B suggests a considerably higher audit fraud risk (1) compared to the case with a fraud risk of 0, evident in the significant difference in average scores.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5925B16-11AF-20F1-2C7C-6F5C84A02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88" y="1532989"/>
            <a:ext cx="6117962" cy="4202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E0B72A-06CB-1EF0-64B5-EFFC385C855F}"/>
              </a:ext>
            </a:extLst>
          </p:cNvPr>
          <p:cNvSpPr/>
          <p:nvPr/>
        </p:nvSpPr>
        <p:spPr>
          <a:xfrm>
            <a:off x="0" y="-19050"/>
            <a:ext cx="12192000" cy="12954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2978-B875-D83F-1655-7A9015DB9174}"/>
              </a:ext>
            </a:extLst>
          </p:cNvPr>
          <p:cNvSpPr txBox="1"/>
          <p:nvPr/>
        </p:nvSpPr>
        <p:spPr>
          <a:xfrm>
            <a:off x="66675" y="81230"/>
            <a:ext cx="12058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PT Mono" panose="02060509020205020204" pitchFamily="49" charset="77"/>
              </a:rPr>
              <a:t>Financial Discrepancies in Planned Expenditure and Report B (Rs in Crore)</a:t>
            </a:r>
            <a:br>
              <a:rPr lang="en-US" sz="1400" b="1">
                <a:latin typeface="PT Mono" panose="02060509020205020204" pitchFamily="49" charset="77"/>
              </a:rPr>
            </a:b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1954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7B58-5E6F-5E69-880E-8B8EFC646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360" y="1638301"/>
            <a:ext cx="5454428" cy="521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Similar Pattern in Para A and Para B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When risk flag is O</a:t>
            </a:r>
          </a:p>
          <a:p>
            <a:pPr lvl="1"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Both Para A and Para B exhibit lower scores. 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When the risk flag is 1</a:t>
            </a:r>
          </a:p>
          <a:p>
            <a:pPr lvl="1"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Both Para A and Para B show higher scores.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This indicates a consistent pattern: Para A and Para B have a similar level of discrepancy corresponding to the risk flag.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0B72A-06CB-1EF0-64B5-EFFC385C855F}"/>
              </a:ext>
            </a:extLst>
          </p:cNvPr>
          <p:cNvSpPr/>
          <p:nvPr/>
        </p:nvSpPr>
        <p:spPr>
          <a:xfrm>
            <a:off x="0" y="-19051"/>
            <a:ext cx="12192000" cy="126911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2978-B875-D83F-1655-7A9015DB9174}"/>
              </a:ext>
            </a:extLst>
          </p:cNvPr>
          <p:cNvSpPr txBox="1"/>
          <p:nvPr/>
        </p:nvSpPr>
        <p:spPr>
          <a:xfrm>
            <a:off x="0" y="162503"/>
            <a:ext cx="12191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PT Mono" panose="02060509020205020204" pitchFamily="49" charset="77"/>
              </a:rPr>
              <a:t>PARA-A BEHAVIOR AND 10 YEAR HISTORICAL RISK SCORE TRENDS IN COMPARISON WITH RISK STATUS CLASSES FOR A DISTRICT </a:t>
            </a:r>
            <a:br>
              <a:rPr lang="en-US" sz="1400" b="1">
                <a:latin typeface="PT Mono" panose="02060509020205020204" pitchFamily="49" charset="77"/>
              </a:rPr>
            </a:br>
            <a:endParaRPr lang="en-US" sz="14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75140-CC55-3556-670F-F9B6A8F307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88" y="1638301"/>
            <a:ext cx="600128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4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7B58-5E6F-5E69-880E-8B8EFC646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760" y="1447801"/>
            <a:ext cx="5147247" cy="5219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Data Categories 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Records flagged as fraud risk.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Records not flagged as fraud risk.</a:t>
            </a:r>
          </a:p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Observation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Average discrepancy for flagged firms for 30 times higher compared to non-flagged firms</a:t>
            </a:r>
          </a:p>
          <a:p>
            <a:pPr marL="0" indent="0">
              <a:buNone/>
            </a:pPr>
            <a:r>
              <a:rPr lang="en-US" b="1">
                <a:latin typeface="PT Mono" panose="02060509020205020204" pitchFamily="49" charset="77"/>
              </a:rPr>
              <a:t>Implication</a:t>
            </a:r>
          </a:p>
          <a:p>
            <a:pPr>
              <a:buFont typeface="Wingdings" pitchFamily="2" charset="2"/>
              <a:buChar char="§"/>
            </a:pPr>
            <a:r>
              <a:rPr lang="en-US">
                <a:latin typeface="PT Mono" panose="02060509020205020204" pitchFamily="49" charset="77"/>
              </a:rPr>
              <a:t>The visualization highlights a significant disparity in discrepancy levels between firms flagged for fraud risk and those not flagged.</a:t>
            </a:r>
          </a:p>
          <a:p>
            <a:pPr>
              <a:buFont typeface="Wingdings" pitchFamily="2" charset="2"/>
              <a:buChar char="§"/>
            </a:pPr>
            <a:endParaRPr lang="en-US">
              <a:latin typeface="PT Mono" panose="02060509020205020204" pitchFamily="49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0B72A-06CB-1EF0-64B5-EFFC385C855F}"/>
              </a:ext>
            </a:extLst>
          </p:cNvPr>
          <p:cNvSpPr/>
          <p:nvPr/>
        </p:nvSpPr>
        <p:spPr>
          <a:xfrm>
            <a:off x="0" y="-19050"/>
            <a:ext cx="12192000" cy="12954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2978-B875-D83F-1655-7A9015DB9174}"/>
              </a:ext>
            </a:extLst>
          </p:cNvPr>
          <p:cNvSpPr txBox="1"/>
          <p:nvPr/>
        </p:nvSpPr>
        <p:spPr>
          <a:xfrm>
            <a:off x="133350" y="129970"/>
            <a:ext cx="12058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PT Mono" panose="02060509020205020204" pitchFamily="49" charset="77"/>
              </a:rPr>
              <a:t>COMPARING PARA_A AND PARA_B FOR FRAUD RISK FLAGGED VS. NON-FLAGGED RECORDS </a:t>
            </a:r>
            <a:br>
              <a:rPr lang="en-US" sz="2800" b="1">
                <a:solidFill>
                  <a:schemeClr val="bg1"/>
                </a:solidFill>
                <a:latin typeface="PT Mono" panose="02060509020205020204" pitchFamily="49" charset="77"/>
              </a:rPr>
            </a:b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C47535-88B5-257F-7A3F-C8FF95B959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07" y="1600691"/>
            <a:ext cx="5967814" cy="37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7B58-5E6F-5E69-880E-8B8EFC646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517" y="936188"/>
            <a:ext cx="5147247" cy="5828997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en-US" sz="3300" b="1">
                <a:latin typeface="PT Mono"/>
              </a:rPr>
              <a:t>Data Categories:</a:t>
            </a:r>
          </a:p>
          <a:p>
            <a:pPr>
              <a:buFont typeface="Wingdings" pitchFamily="2" charset="2"/>
              <a:buChar char="§"/>
            </a:pPr>
            <a:r>
              <a:rPr lang="en-US" sz="3100">
                <a:latin typeface="PT Mono"/>
              </a:rPr>
              <a:t>3 district scores of 2,4,6</a:t>
            </a:r>
          </a:p>
          <a:p>
            <a:pPr>
              <a:buFont typeface="Wingdings" pitchFamily="2" charset="2"/>
              <a:buChar char="§"/>
            </a:pPr>
            <a:r>
              <a:rPr lang="en-US" sz="3100">
                <a:latin typeface="PT Mono"/>
              </a:rPr>
              <a:t>Each score has numbers of cases</a:t>
            </a:r>
          </a:p>
          <a:p>
            <a:pPr marL="0" indent="0">
              <a:buNone/>
            </a:pPr>
            <a:r>
              <a:rPr lang="en-US" sz="3300" b="1">
                <a:latin typeface="PT Mono"/>
              </a:rPr>
              <a:t>Description:</a:t>
            </a:r>
          </a:p>
          <a:p>
            <a:pPr>
              <a:buFont typeface="Wingdings" pitchFamily="2" charset="2"/>
              <a:buChar char="§"/>
            </a:pPr>
            <a:r>
              <a:rPr lang="en-US" sz="3100">
                <a:latin typeface="PT Mono"/>
              </a:rPr>
              <a:t>District 2: </a:t>
            </a:r>
            <a:r>
              <a:rPr lang="en-US" sz="3100">
                <a:latin typeface="PT Mono"/>
                <a:cs typeface="Times New Roman"/>
              </a:rPr>
              <a:t>higher incidence of audit fraud risk</a:t>
            </a:r>
            <a:endParaRPr lang="en-US" sz="3100">
              <a:latin typeface="PT Mono"/>
            </a:endParaRPr>
          </a:p>
          <a:p>
            <a:pPr>
              <a:buFont typeface="Wingdings" pitchFamily="2" charset="2"/>
              <a:buChar char="§"/>
            </a:pPr>
            <a:r>
              <a:rPr lang="en-US" sz="3100">
                <a:latin typeface="PT Mono"/>
                <a:cs typeface="Times New Roman"/>
              </a:rPr>
              <a:t>District Score 4 appears to have an equal distribution between audit fraud risk and no audit fraud risk.</a:t>
            </a:r>
          </a:p>
          <a:p>
            <a:pPr>
              <a:buFont typeface="Wingdings" pitchFamily="2" charset="2"/>
              <a:buChar char="§"/>
            </a:pPr>
            <a:r>
              <a:rPr lang="en-US" sz="3100">
                <a:latin typeface="PT Mono"/>
                <a:cs typeface="Times New Roman"/>
              </a:rPr>
              <a:t>A District Score of 6 and no information provided for Risk Flag.</a:t>
            </a:r>
          </a:p>
          <a:p>
            <a:pPr marL="0" indent="0">
              <a:buNone/>
            </a:pPr>
            <a:r>
              <a:rPr lang="en-US" sz="3300" b="1">
                <a:latin typeface="PT Mono"/>
              </a:rPr>
              <a:t>Insights: </a:t>
            </a:r>
          </a:p>
          <a:p>
            <a:pPr>
              <a:buFont typeface="Wingdings" pitchFamily="2" charset="2"/>
              <a:buChar char="§"/>
            </a:pPr>
            <a:r>
              <a:rPr lang="en-US" sz="3100">
                <a:latin typeface="PT Mono"/>
              </a:rPr>
              <a:t>Specific district scores may indeed relate to the risk flag, with some districts having a higher likelihood of audit fraud risk (Risk Flag 1), while others have a more balanced distribution or incomplete information. </a:t>
            </a:r>
          </a:p>
          <a:p>
            <a:pPr marL="0" indent="0">
              <a:buNone/>
            </a:pPr>
            <a:endParaRPr lang="en-US">
              <a:latin typeface="PT Mono"/>
            </a:endParaRPr>
          </a:p>
          <a:p>
            <a:pPr marL="0" indent="0">
              <a:buNone/>
            </a:pPr>
            <a:endParaRPr lang="en-US">
              <a:latin typeface="PT Mono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0B72A-06CB-1EF0-64B5-EFFC385C855F}"/>
              </a:ext>
            </a:extLst>
          </p:cNvPr>
          <p:cNvSpPr/>
          <p:nvPr/>
        </p:nvSpPr>
        <p:spPr>
          <a:xfrm>
            <a:off x="0" y="-19050"/>
            <a:ext cx="12192000" cy="7366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2978-B875-D83F-1655-7A9015DB9174}"/>
              </a:ext>
            </a:extLst>
          </p:cNvPr>
          <p:cNvSpPr txBox="1"/>
          <p:nvPr/>
        </p:nvSpPr>
        <p:spPr>
          <a:xfrm>
            <a:off x="133350" y="103360"/>
            <a:ext cx="1205865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PT Mono"/>
              </a:rPr>
              <a:t>District Risk Analysis</a:t>
            </a:r>
            <a:br>
              <a:rPr lang="en-US" sz="2800" b="1">
                <a:latin typeface="PT Mono"/>
              </a:rPr>
            </a:b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BB53F-38B9-F75A-2D57-A4BEC87F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3675"/>
            <a:ext cx="5448027" cy="35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7B58-5E6F-5E69-880E-8B8EFC646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287" y="938589"/>
            <a:ext cx="5147247" cy="57739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600" b="1" dirty="0">
                <a:latin typeface="PT Mono"/>
              </a:rPr>
              <a:t>District Score 2: </a:t>
            </a:r>
          </a:p>
          <a:p>
            <a:pPr marL="474980" lvl="1">
              <a:buFont typeface="Wingdings" pitchFamily="2" charset="2"/>
              <a:buChar char="§"/>
            </a:pPr>
            <a:r>
              <a:rPr lang="en-US" sz="1400" dirty="0">
                <a:latin typeface="PT Mono"/>
              </a:rPr>
              <a:t>Historical Risk Score: Moderate</a:t>
            </a:r>
          </a:p>
          <a:p>
            <a:pPr marL="474980" lvl="1">
              <a:buFont typeface="Wingdings" pitchFamily="2" charset="2"/>
              <a:buChar char="§"/>
            </a:pPr>
            <a:r>
              <a:rPr lang="en-US" sz="1400" dirty="0">
                <a:latin typeface="PT Mono"/>
              </a:rPr>
              <a:t>Money Value: 8,870 Rupees</a:t>
            </a:r>
          </a:p>
          <a:p>
            <a:pPr marL="474980" lvl="1">
              <a:buFont typeface="Wingdings" pitchFamily="2" charset="2"/>
              <a:buChar char="§"/>
            </a:pPr>
            <a:r>
              <a:rPr lang="en-US" sz="1400" dirty="0">
                <a:latin typeface="PT Mono"/>
              </a:rPr>
              <a:t>Implication: Substantial money in misstatements, suggesting potential financial discrepancies.</a:t>
            </a:r>
          </a:p>
          <a:p>
            <a:pPr>
              <a:buNone/>
            </a:pPr>
            <a:r>
              <a:rPr lang="en-US" sz="1600" b="1" dirty="0">
                <a:latin typeface="PT Mono"/>
              </a:rPr>
              <a:t>District Score 4:</a:t>
            </a:r>
          </a:p>
          <a:p>
            <a:pPr marL="474980" lvl="1">
              <a:buFont typeface="Wingdings" pitchFamily="2" charset="2"/>
              <a:buChar char="§"/>
            </a:pPr>
            <a:r>
              <a:rPr lang="en-US" sz="1400" dirty="0">
                <a:latin typeface="PT Mono"/>
              </a:rPr>
              <a:t>Historical Risk Score: Higher</a:t>
            </a:r>
          </a:p>
          <a:p>
            <a:pPr marL="474980" lvl="1">
              <a:buFont typeface="Wingdings" pitchFamily="2" charset="2"/>
              <a:buChar char="§"/>
            </a:pPr>
            <a:r>
              <a:rPr lang="en-US" sz="1400" dirty="0">
                <a:latin typeface="PT Mono"/>
              </a:rPr>
              <a:t>Money Value: 507 Rupees</a:t>
            </a:r>
          </a:p>
          <a:p>
            <a:pPr marL="474980" lvl="1">
              <a:buFont typeface="Wingdings" pitchFamily="2" charset="2"/>
              <a:buChar char="§"/>
            </a:pPr>
            <a:r>
              <a:rPr lang="en-US" sz="1400" dirty="0">
                <a:latin typeface="PT Mono"/>
              </a:rPr>
              <a:t>Implication: Despite a higher risk score, the money involved in misstatements is relatively low.</a:t>
            </a:r>
          </a:p>
          <a:p>
            <a:pPr>
              <a:buNone/>
            </a:pPr>
            <a:r>
              <a:rPr lang="en-US" sz="1600" b="1" dirty="0">
                <a:latin typeface="PT Mono"/>
              </a:rPr>
              <a:t>District Score 6:</a:t>
            </a:r>
          </a:p>
          <a:p>
            <a:pPr marL="474980" lvl="1">
              <a:buFont typeface="Wingdings" pitchFamily="2" charset="2"/>
              <a:buChar char="§"/>
            </a:pPr>
            <a:r>
              <a:rPr lang="en-US" sz="1400" dirty="0">
                <a:latin typeface="PT Mono"/>
              </a:rPr>
              <a:t>Historical Risk Score: Intermediate</a:t>
            </a:r>
          </a:p>
          <a:p>
            <a:pPr marL="474980" lvl="1">
              <a:buFont typeface="Wingdings" pitchFamily="2" charset="2"/>
              <a:buChar char="§"/>
            </a:pPr>
            <a:r>
              <a:rPr lang="en-US" sz="1400" dirty="0">
                <a:latin typeface="PT Mono"/>
              </a:rPr>
              <a:t>Money Value: 1,579 Rupees</a:t>
            </a:r>
          </a:p>
          <a:p>
            <a:pPr marL="474980" lvl="1">
              <a:buFont typeface="Wingdings" pitchFamily="2" charset="2"/>
              <a:buChar char="§"/>
            </a:pPr>
            <a:r>
              <a:rPr lang="en-US" sz="1400" dirty="0">
                <a:latin typeface="PT Mono"/>
              </a:rPr>
              <a:t>Implication: Falls between others, indicating moderate historical risk and a moderate amount of money in misstatements.</a:t>
            </a:r>
          </a:p>
          <a:p>
            <a:pPr>
              <a:buNone/>
            </a:pPr>
            <a:endParaRPr lang="en-US" sz="1400" dirty="0">
              <a:latin typeface="PT Mono"/>
            </a:endParaRPr>
          </a:p>
          <a:p>
            <a:pPr>
              <a:buNone/>
            </a:pPr>
            <a:endParaRPr lang="en-US" sz="1400" dirty="0">
              <a:latin typeface="PT Mono"/>
            </a:endParaRPr>
          </a:p>
          <a:p>
            <a:pPr marL="0" indent="0">
              <a:buNone/>
            </a:pPr>
            <a:endParaRPr lang="en-US" b="1" dirty="0">
              <a:latin typeface="PT Mon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0B72A-06CB-1EF0-64B5-EFFC385C855F}"/>
              </a:ext>
            </a:extLst>
          </p:cNvPr>
          <p:cNvSpPr/>
          <p:nvPr/>
        </p:nvSpPr>
        <p:spPr>
          <a:xfrm>
            <a:off x="0" y="-19050"/>
            <a:ext cx="12192000" cy="7611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2978-B875-D83F-1655-7A9015DB9174}"/>
              </a:ext>
            </a:extLst>
          </p:cNvPr>
          <p:cNvSpPr txBox="1"/>
          <p:nvPr/>
        </p:nvSpPr>
        <p:spPr>
          <a:xfrm>
            <a:off x="133350" y="129970"/>
            <a:ext cx="1205865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PT Mono"/>
              </a:rPr>
              <a:t>Money Value by District Score</a:t>
            </a:r>
            <a:br>
              <a:rPr lang="en-US" sz="2800" b="1">
                <a:latin typeface="PT Mono" panose="02060509020205020204" pitchFamily="49" charset="77"/>
              </a:rPr>
            </a:b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1E55E-B21B-3498-447B-232240C2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8800"/>
            <a:ext cx="5641713" cy="33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121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Poise">
      <a:dk1>
        <a:sysClr val="windowText" lastClr="000000"/>
      </a:dk1>
      <a:lt1>
        <a:sysClr val="window" lastClr="FFFFFF"/>
      </a:lt1>
      <a:dk2>
        <a:srgbClr val="403739"/>
      </a:dk2>
      <a:lt2>
        <a:srgbClr val="F4E9E6"/>
      </a:lt2>
      <a:accent1>
        <a:srgbClr val="B18083"/>
      </a:accent1>
      <a:accent2>
        <a:srgbClr val="C17A69"/>
      </a:accent2>
      <a:accent3>
        <a:srgbClr val="CE9573"/>
      </a:accent3>
      <a:accent4>
        <a:srgbClr val="82907A"/>
      </a:accent4>
      <a:accent5>
        <a:srgbClr val="9A9966"/>
      </a:accent5>
      <a:accent6>
        <a:srgbClr val="AB9955"/>
      </a:accent6>
      <a:hlink>
        <a:srgbClr val="A97979"/>
      </a:hlink>
      <a:folHlink>
        <a:srgbClr val="BB7563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7405D24-EBC2-794D-9354-540E6D2C0F41}">
  <we:reference id="be13a235-7700-1110-ffca-78847a5a99ab" version="1.0.0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Microsoft Office PowerPoint</Application>
  <PresentationFormat>Widescreen</PresentationFormat>
  <Paragraphs>136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PoiseVTI</vt:lpstr>
      <vt:lpstr>Audit Fraud Risk</vt:lpstr>
      <vt:lpstr>PowerPoint Presentation</vt:lpstr>
      <vt:lpstr>PowerPoint Presentation</vt:lpstr>
      <vt:lpstr>Data 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Fraud Risk</dc:title>
  <dc:creator>Chadick, Samuel</dc:creator>
  <cp:lastModifiedBy>Chadick, Samuel</cp:lastModifiedBy>
  <cp:revision>2</cp:revision>
  <dcterms:created xsi:type="dcterms:W3CDTF">2023-11-30T17:35:10Z</dcterms:created>
  <dcterms:modified xsi:type="dcterms:W3CDTF">2023-12-08T04:36:34Z</dcterms:modified>
</cp:coreProperties>
</file>